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5" r:id="rId3"/>
    <p:sldId id="296" r:id="rId4"/>
    <p:sldId id="276" r:id="rId5"/>
    <p:sldId id="278" r:id="rId6"/>
    <p:sldId id="287" r:id="rId7"/>
    <p:sldId id="288" r:id="rId8"/>
    <p:sldId id="301" r:id="rId9"/>
    <p:sldId id="302" r:id="rId10"/>
    <p:sldId id="298" r:id="rId11"/>
    <p:sldId id="299" r:id="rId12"/>
    <p:sldId id="300" r:id="rId13"/>
    <p:sldId id="272" r:id="rId14"/>
    <p:sldId id="273" r:id="rId15"/>
    <p:sldId id="261" r:id="rId16"/>
    <p:sldId id="268" r:id="rId17"/>
    <p:sldId id="270" r:id="rId18"/>
    <p:sldId id="271" r:id="rId19"/>
    <p:sldId id="263" r:id="rId20"/>
    <p:sldId id="262" r:id="rId21"/>
    <p:sldId id="264" r:id="rId22"/>
    <p:sldId id="266" r:id="rId23"/>
    <p:sldId id="265" r:id="rId24"/>
    <p:sldId id="275" r:id="rId25"/>
    <p:sldId id="277" r:id="rId26"/>
    <p:sldId id="284" r:id="rId27"/>
    <p:sldId id="293" r:id="rId28"/>
    <p:sldId id="29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9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AAE23-48A7-49B1-8879-661261C258EA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6CA4D-77F0-47DC-85D2-B4793C02E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46A22-E616-4872-9CDA-AD9CBEE40D9A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6CA4D-77F0-47DC-85D2-B4793C02E26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9351-999A-4AAA-A160-D1DFCFD3DAA6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16D-5867-4B54-8BF4-0F275EC468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9351-999A-4AAA-A160-D1DFCFD3DAA6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16D-5867-4B54-8BF4-0F275EC468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9351-999A-4AAA-A160-D1DFCFD3DAA6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16D-5867-4B54-8BF4-0F275EC468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72B7C-A18D-4FEE-A3CD-21F20B695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9351-999A-4AAA-A160-D1DFCFD3DAA6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16D-5867-4B54-8BF4-0F275EC468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9351-999A-4AAA-A160-D1DFCFD3DAA6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16D-5867-4B54-8BF4-0F275EC468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9351-999A-4AAA-A160-D1DFCFD3DAA6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16D-5867-4B54-8BF4-0F275EC468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9351-999A-4AAA-A160-D1DFCFD3DAA6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16D-5867-4B54-8BF4-0F275EC468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9351-999A-4AAA-A160-D1DFCFD3DAA6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16D-5867-4B54-8BF4-0F275EC468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9351-999A-4AAA-A160-D1DFCFD3DAA6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16D-5867-4B54-8BF4-0F275EC468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9351-999A-4AAA-A160-D1DFCFD3DAA6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16D-5867-4B54-8BF4-0F275EC468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9351-999A-4AAA-A160-D1DFCFD3DAA6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16D-5867-4B54-8BF4-0F275EC468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89351-999A-4AAA-A160-D1DFCFD3DAA6}" type="datetimeFigureOut">
              <a:rPr lang="ru-RU" smtClean="0"/>
              <a:pPr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8216D-5867-4B54-8BF4-0F275EC468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7772400" cy="2088232"/>
          </a:xfrm>
        </p:spPr>
        <p:txBody>
          <a:bodyPr>
            <a:normAutofit/>
          </a:bodyPr>
          <a:lstStyle/>
          <a:p>
            <a:r>
              <a:rPr lang="ru-RU" sz="7200" b="1" dirty="0" smtClean="0"/>
              <a:t>НЭМ</a:t>
            </a:r>
            <a:endParaRPr lang="ru-RU" sz="7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420888"/>
            <a:ext cx="6408712" cy="482453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Black" pitchFamily="34" charset="0"/>
              </a:rPr>
              <a:t>Новая экономическая модель</a:t>
            </a:r>
          </a:p>
          <a:p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Инновационный, социально-хозяйственный способ </a:t>
            </a:r>
            <a:r>
              <a:rPr lang="ru-RU" dirty="0" smtClean="0">
                <a:latin typeface="Arial Black" pitchFamily="34" charset="0"/>
              </a:rPr>
              <a:t>планирования</a:t>
            </a:r>
          </a:p>
          <a:p>
            <a:r>
              <a:rPr lang="ru-RU" dirty="0" smtClean="0">
                <a:latin typeface="Arial Black" pitchFamily="34" charset="0"/>
              </a:rPr>
              <a:t>    2018</a:t>
            </a:r>
          </a:p>
          <a:p>
            <a:r>
              <a:rPr lang="ru-RU" dirty="0" smtClean="0">
                <a:latin typeface="Arial Black" pitchFamily="34" charset="0"/>
              </a:rPr>
              <a:t>Ессентуки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НЭМ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500141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                          ТЕЗИСЫ</a:t>
            </a:r>
          </a:p>
          <a:p>
            <a:pPr>
              <a:buNone/>
            </a:pPr>
            <a:r>
              <a:rPr lang="ru-RU" dirty="0" smtClean="0"/>
              <a:t>   1 Развитие- система видов Просвещения</a:t>
            </a:r>
          </a:p>
          <a:p>
            <a:pPr>
              <a:buNone/>
            </a:pPr>
            <a:r>
              <a:rPr lang="ru-RU" dirty="0" smtClean="0"/>
              <a:t>   2 Модель инновационного, социально-хозяйственного способа планирования</a:t>
            </a:r>
          </a:p>
          <a:p>
            <a:pPr>
              <a:buNone/>
            </a:pPr>
            <a:r>
              <a:rPr lang="ru-RU" dirty="0" smtClean="0"/>
              <a:t>   3 Версия экономического права «Российская делегированная система права педагогического воздействия» </a:t>
            </a:r>
          </a:p>
          <a:p>
            <a:pPr>
              <a:buNone/>
            </a:pPr>
            <a:r>
              <a:rPr lang="ru-RU" dirty="0" smtClean="0"/>
              <a:t>   4 Демократический, делегированный способ развития индивида</a:t>
            </a:r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0116616" y="5661248"/>
          <a:ext cx="1357313" cy="687387"/>
        </p:xfrm>
        <a:graphic>
          <a:graphicData uri="http://schemas.openxmlformats.org/presentationml/2006/ole">
            <p:oleObj spid="_x0000_s24578" name="Объект упаковщика для оболочки" showAsIcon="1" r:id="rId3" imgW="1357920" imgH="686880" progId="Package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9900592" y="5805264"/>
          <a:ext cx="1357313" cy="687387"/>
        </p:xfrm>
        <a:graphic>
          <a:graphicData uri="http://schemas.openxmlformats.org/presentationml/2006/ole">
            <p:oleObj spid="_x0000_s24579" name="Объект упаковщика для оболочки" showAsIcon="1" r:id="rId4" imgW="1357920" imgH="686880" progId="Package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Содержимое 2" descr="1 пр развитие.BMP"/>
          <p:cNvPicPr>
            <a:picLocks noGrp="1" noChangeAspect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3488" y="274638"/>
            <a:ext cx="4137025" cy="5851525"/>
          </a:xfrm>
        </p:spPr>
      </p:pic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9900592" y="2996952"/>
          <a:ext cx="1370013" cy="687387"/>
        </p:xfrm>
        <a:graphic>
          <a:graphicData uri="http://schemas.openxmlformats.org/presentationml/2006/ole">
            <p:oleObj spid="_x0000_s25602" name="Объект упаковщика для оболочки" showAsIcon="1" r:id="rId4" imgW="1370520" imgH="686880" progId="Package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dirty="0"/>
              <a:t> </a:t>
            </a:r>
            <a:r>
              <a:rPr lang="ru-RU" b="1" dirty="0" smtClean="0"/>
              <a:t>   «Просвещение- система образования, при которой  формируется и развивается категория людей,  их взглядов на сферу развития общественных отношений , действия под воздействием таких социально- политических взглядов»</a:t>
            </a:r>
            <a:endParaRPr lang="ru-RU" dirty="0" smtClean="0"/>
          </a:p>
          <a:p>
            <a:pPr eaLnBrk="1" hangingPunct="1">
              <a:buFontTx/>
              <a:buNone/>
            </a:pPr>
            <a:r>
              <a:rPr lang="ru-RU" dirty="0" smtClean="0"/>
              <a:t>							Л. </a:t>
            </a:r>
            <a:r>
              <a:rPr lang="ru-RU" dirty="0" err="1" smtClean="0"/>
              <a:t>Волгунова</a:t>
            </a:r>
            <a:endParaRPr lang="ru-RU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mtClean="0"/>
              <a:t>4.1     </a:t>
            </a:r>
            <a:r>
              <a:rPr lang="en-US" b="1" smtClean="0"/>
              <a:t> ДИНАМИКА МАРКЕТИНГ</a:t>
            </a:r>
            <a:r>
              <a:rPr lang="ru-RU" b="1" smtClean="0"/>
              <a:t>А</a:t>
            </a:r>
            <a:r>
              <a:rPr lang="en-US" b="1" smtClean="0"/>
              <a:t>  СПРОСА-ПРЕДЛОЖЕНИЯ </a:t>
            </a:r>
            <a:r>
              <a:rPr lang="ru-RU" smtClean="0"/>
              <a:t>(гос заказ) муниципалитет, регион                             </a:t>
            </a:r>
            <a:r>
              <a:rPr lang="en-US" b="1" smtClean="0"/>
              <a:t> ДИНАМИКА МАРКЕТИНГ</a:t>
            </a:r>
            <a:r>
              <a:rPr lang="ru-RU" b="1" smtClean="0"/>
              <a:t>А</a:t>
            </a:r>
            <a:r>
              <a:rPr lang="en-US" b="1" smtClean="0"/>
              <a:t>  СПРОСА-ПРЕДЛОЖЕНИЯ </a:t>
            </a:r>
            <a:r>
              <a:rPr lang="ru-RU" smtClean="0"/>
              <a:t>(гос заказ) сфера услуг, муниципалитет                             </a:t>
            </a:r>
            <a:r>
              <a:rPr lang="en-US" b="1" smtClean="0"/>
              <a:t> ДИНАМИКА МАРКЕТИНГ</a:t>
            </a:r>
            <a:r>
              <a:rPr lang="ru-RU" b="1" smtClean="0"/>
              <a:t>А</a:t>
            </a:r>
            <a:r>
              <a:rPr lang="en-US" b="1" smtClean="0"/>
              <a:t>  СПРОСА-ПРЕДЛОЖЕНИЯ </a:t>
            </a:r>
            <a:r>
              <a:rPr lang="ru-RU" smtClean="0"/>
              <a:t>(гос заказ) сфера услуг,регион, РФ (международная дипломатия трименеджмента)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/>
              <a:t>3.1     </a:t>
            </a:r>
            <a:r>
              <a:rPr lang="en-US" sz="2400" b="1" smtClean="0"/>
              <a:t>ДИНАМИКА МЕНЕДЖМЕНТА И МАРКЕТИНГА ПРОДУКЦИИ КОНГЛОМЕРАТ </a:t>
            </a:r>
            <a:r>
              <a:rPr lang="ru-RU" sz="2400" smtClean="0"/>
              <a:t>(др. предприятий) ______________________________________________ муниципалитет- формы предприятия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/>
              <a:t>                                                                                 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/>
              <a:t>3.2    </a:t>
            </a:r>
            <a:r>
              <a:rPr lang="en-US" sz="2400" b="1" smtClean="0"/>
              <a:t> РЕКЛАМА ГОТОВОЙ ПРОДУКЦИИ  </a:t>
            </a:r>
            <a:r>
              <a:rPr lang="ru-RU" sz="2400" smtClean="0"/>
              <a:t>(методология в научной сфере) муниципалитет, формы предприятия , сфера услуг (образование, здравоохранение, туризм, транспорт и т.д.)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/>
              <a:t>                                                                                 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/>
              <a:t>3.3     </a:t>
            </a:r>
            <a:r>
              <a:rPr lang="en-US" sz="2400" b="1" smtClean="0"/>
              <a:t>ДИНАМИКА МАРКЕТИНГ</a:t>
            </a:r>
            <a:r>
              <a:rPr lang="ru-RU" sz="2400" b="1" smtClean="0"/>
              <a:t>А</a:t>
            </a:r>
            <a:r>
              <a:rPr lang="en-US" sz="2400" b="1" smtClean="0"/>
              <a:t>  СПРОСА-ПРЕДЛОЖЕНИЯ </a:t>
            </a:r>
            <a:r>
              <a:rPr lang="ru-RU" sz="2400" smtClean="0"/>
              <a:t>(гос заказ) сфера услуг, муниципалитет, производство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12"/>
          </a:xfrm>
        </p:spPr>
        <p:txBody>
          <a:bodyPr/>
          <a:lstStyle/>
          <a:p>
            <a:pPr eaLnBrk="1" hangingPunct="1"/>
            <a:r>
              <a:rPr lang="en-US" sz="3600" b="1" smtClean="0"/>
              <a:t>Модель налогооблагаемой базы</a:t>
            </a:r>
            <a:r>
              <a:rPr lang="ru-RU" sz="3600" b="1" smtClean="0"/>
              <a:t>.</a:t>
            </a:r>
            <a:r>
              <a:rPr lang="en-US" sz="3600" b="1" smtClean="0"/>
              <a:t>      Аспект воздействия</a:t>
            </a:r>
            <a:endParaRPr lang="ru-RU" sz="3600" smtClean="0"/>
          </a:p>
        </p:txBody>
      </p:sp>
      <p:sp>
        <p:nvSpPr>
          <p:cNvPr id="65539" name="Содержимое 6"/>
          <p:cNvSpPr>
            <a:spLocks noGrp="1"/>
          </p:cNvSpPr>
          <p:nvPr>
            <p:ph idx="1"/>
          </p:nvPr>
        </p:nvSpPr>
        <p:spPr>
          <a:xfrm>
            <a:off x="457200" y="2143125"/>
            <a:ext cx="8229600" cy="4500563"/>
          </a:xfrm>
        </p:spPr>
        <p:txBody>
          <a:bodyPr/>
          <a:lstStyle/>
          <a:p>
            <a:pPr eaLnBrk="1" hangingPunct="1">
              <a:buFontTx/>
              <a:buChar char="-"/>
            </a:pPr>
            <a:endParaRPr lang="ru-RU" smtClean="0"/>
          </a:p>
          <a:p>
            <a:pPr eaLnBrk="1" hangingPunct="1">
              <a:buFontTx/>
              <a:buChar char="-"/>
            </a:pPr>
            <a:endParaRPr lang="ru-RU" smtClean="0"/>
          </a:p>
          <a:p>
            <a:pPr eaLnBrk="1" hangingPunct="1">
              <a:buFontTx/>
              <a:buChar char="-"/>
            </a:pPr>
            <a:r>
              <a:rPr lang="ru-RU" smtClean="0"/>
              <a:t>Экономический</a:t>
            </a:r>
          </a:p>
          <a:p>
            <a:pPr eaLnBrk="1" hangingPunct="1">
              <a:buFontTx/>
              <a:buChar char="-"/>
            </a:pPr>
            <a:r>
              <a:rPr lang="ru-RU" smtClean="0"/>
              <a:t>Политический</a:t>
            </a:r>
          </a:p>
          <a:p>
            <a:pPr eaLnBrk="1" hangingPunct="1">
              <a:buFontTx/>
              <a:buChar char="-"/>
            </a:pPr>
            <a:r>
              <a:rPr lang="ru-RU" smtClean="0"/>
              <a:t>Общественный</a:t>
            </a:r>
          </a:p>
          <a:p>
            <a:pPr eaLnBrk="1" hangingPunct="1">
              <a:buFontTx/>
              <a:buNone/>
            </a:pPr>
            <a:r>
              <a:rPr lang="ru-RU" smtClean="0"/>
              <a:t> 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Содержимое 2" descr="лист №2.JPG"/>
          <p:cNvPicPr>
            <a:picLocks noGrp="1" noChangeAspect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43138" y="0"/>
            <a:ext cx="4989512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Содержимое 2" descr="лист №3.JPG"/>
          <p:cNvPicPr>
            <a:picLocks noGrp="1" noChangeAspect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14563" y="-39688"/>
            <a:ext cx="5018087" cy="689768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Содержимое 1"/>
          <p:cNvSpPr>
            <a:spLocks noGrp="1"/>
          </p:cNvSpPr>
          <p:nvPr>
            <p:ph sz="half" idx="4294967295"/>
          </p:nvPr>
        </p:nvSpPr>
        <p:spPr>
          <a:xfrm>
            <a:off x="0" y="428625"/>
            <a:ext cx="8786813" cy="53832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200" smtClean="0"/>
              <a:t> </a:t>
            </a:r>
            <a:r>
              <a:rPr lang="en-US" sz="1200" b="1" smtClean="0"/>
              <a:t>СЕБЕСТОИМОСТЬ</a:t>
            </a:r>
            <a:endParaRPr lang="ru-RU" sz="1200" smtClean="0"/>
          </a:p>
          <a:p>
            <a:pPr eaLnBrk="1" hangingPunct="1">
              <a:buFontTx/>
              <a:buNone/>
            </a:pPr>
            <a:r>
              <a:rPr lang="en-US" sz="1200" b="1" smtClean="0"/>
              <a:t>нового социально-защитного инвестиционого хозяйственного пл</a:t>
            </a:r>
            <a:r>
              <a:rPr lang="ru-RU" sz="1200" b="1" smtClean="0"/>
              <a:t>а</a:t>
            </a:r>
            <a:r>
              <a:rPr lang="en-US" sz="1200" b="1" smtClean="0"/>
              <a:t>нирования</a:t>
            </a:r>
            <a:endParaRPr lang="ru-RU" sz="1200" smtClean="0"/>
          </a:p>
          <a:p>
            <a:pPr eaLnBrk="1" hangingPunct="1">
              <a:buFontTx/>
              <a:buNone/>
            </a:pPr>
            <a:r>
              <a:rPr lang="ru-RU" sz="1200" smtClean="0"/>
              <a:t> </a:t>
            </a:r>
          </a:p>
          <a:p>
            <a:pPr eaLnBrk="1" hangingPunct="1">
              <a:buFontTx/>
              <a:buNone/>
            </a:pPr>
            <a:r>
              <a:rPr lang="ru-RU" sz="1200" smtClean="0"/>
              <a:t>Математическая модель уравнения психологического воздействия  по Программе                              " Развитие "- формула бюджетного времени индивида в космологии:</a:t>
            </a:r>
          </a:p>
          <a:p>
            <a:pPr eaLnBrk="1" hangingPunct="1"/>
            <a:r>
              <a:rPr lang="ru-RU" sz="1200" smtClean="0"/>
              <a:t>            X ( Y ( A + B + C + D )) = NY , где:</a:t>
            </a:r>
          </a:p>
          <a:p>
            <a:pPr eaLnBrk="1" hangingPunct="1"/>
            <a:r>
              <a:rPr lang="ru-RU" sz="1200" smtClean="0"/>
              <a:t>X - количественный и качественный (возрастной) состав ( индивид, группа индивидов),</a:t>
            </a:r>
          </a:p>
          <a:p>
            <a:pPr eaLnBrk="1" hangingPunct="1"/>
            <a:r>
              <a:rPr lang="ru-RU" sz="1200" smtClean="0"/>
              <a:t>Y - маркетинг   "Декис".......... "Декистика" (0........ 1)</a:t>
            </a:r>
          </a:p>
          <a:p>
            <a:pPr eaLnBrk="1" hangingPunct="1"/>
            <a:r>
              <a:rPr lang="ru-RU" sz="1200" smtClean="0"/>
              <a:t>A - Программа "Социально- психологический компонент как способ интеллектуального развития "</a:t>
            </a:r>
          </a:p>
          <a:p>
            <a:pPr eaLnBrk="1" hangingPunct="1"/>
            <a:r>
              <a:rPr lang="ru-RU" sz="1200" smtClean="0"/>
              <a:t>B - Программа "Социально - педагогический компонент как способ интеллектуального развития "</a:t>
            </a:r>
          </a:p>
          <a:p>
            <a:pPr eaLnBrk="1" hangingPunct="1"/>
            <a:r>
              <a:rPr lang="ru-RU" sz="1200" smtClean="0"/>
              <a:t>C - " Российская делегированная система права педагогического воздействия "</a:t>
            </a:r>
          </a:p>
          <a:p>
            <a:pPr eaLnBrk="1" hangingPunct="1"/>
            <a:r>
              <a:rPr lang="ru-RU" sz="1200" smtClean="0"/>
              <a:t>D - Программа " Прикладное искусство как способ интеллектуального развития"</a:t>
            </a:r>
          </a:p>
          <a:p>
            <a:pPr eaLnBrk="1" hangingPunct="1"/>
            <a:r>
              <a:rPr lang="ru-RU" sz="1200" smtClean="0"/>
              <a:t>N - Программа "Социально - педагогический фактор "  Программы " Игрушка- философское понятие" ( экономический аспект) для Программы управленческого педагогического менеджмента "Профориентация с ранних лет до вузовской подготовки" Концепции "Детство",  " Теории семейного воспитания и образования"</a:t>
            </a:r>
          </a:p>
          <a:p>
            <a:pPr eaLnBrk="1" hangingPunct="1"/>
            <a:r>
              <a:rPr lang="ru-RU" sz="1200" smtClean="0"/>
              <a:t> NY -   педагогический стандарт - профессиональный уровень индивида (на основе образа  девочки, мальчика; образа педагога, методологического дизайна, художественных образов), стратегический, экономический, детский капитал на базе природного,человеческого и социального(человеческого), космического фактора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39552" y="1"/>
            <a:ext cx="8229600" cy="6858000"/>
          </a:xfrm>
        </p:spPr>
        <p:txBody>
          <a:bodyPr>
            <a:normAutofit fontScale="77500" lnSpcReduction="20000"/>
          </a:bodyPr>
          <a:lstStyle/>
          <a:p>
            <a:pPr marL="514350" indent="-514350" algn="ctr" eaLnBrk="1" hangingPunct="1">
              <a:buFontTx/>
              <a:buNone/>
              <a:defRPr/>
            </a:pPr>
            <a:r>
              <a:rPr lang="ru-RU" sz="5200" b="1" dirty="0" smtClean="0"/>
              <a:t>НЭМ</a:t>
            </a:r>
          </a:p>
          <a:p>
            <a:pPr marL="514350" indent="-514350" algn="ctr" eaLnBrk="1" hangingPunct="1">
              <a:buFontTx/>
              <a:buNone/>
              <a:defRPr/>
            </a:pPr>
            <a:endParaRPr lang="ru-RU" b="1" dirty="0" smtClean="0"/>
          </a:p>
          <a:p>
            <a:pPr marL="514350" indent="-514350" algn="ctr" eaLnBrk="1" hangingPunct="1">
              <a:buFontTx/>
              <a:buNone/>
              <a:defRPr/>
            </a:pPr>
            <a:r>
              <a:rPr lang="ru-RU" b="1" dirty="0" smtClean="0"/>
              <a:t>ПРОЕКТ</a:t>
            </a:r>
            <a:endParaRPr lang="ru-RU" dirty="0" smtClean="0"/>
          </a:p>
          <a:p>
            <a:pPr algn="ctr">
              <a:buNone/>
              <a:defRPr/>
            </a:pPr>
            <a:r>
              <a:rPr lang="ru-RU" b="1" dirty="0" smtClean="0"/>
              <a:t>МЕЖДУНАРОДНОЙ ДИПЛОМАТИИ ПЕДАГОГИЧЕСКОГО ТРИМЕНЕДЖМЕНТА</a:t>
            </a:r>
          </a:p>
          <a:p>
            <a:pPr algn="ctr">
              <a:buNone/>
              <a:defRPr/>
            </a:pPr>
            <a:endParaRPr lang="ru-RU" dirty="0" smtClean="0"/>
          </a:p>
          <a:p>
            <a:pPr algn="ctr" eaLnBrk="1" hangingPunct="1">
              <a:buFontTx/>
              <a:buNone/>
              <a:defRPr/>
            </a:pPr>
            <a:endParaRPr lang="ru-RU" dirty="0" smtClean="0"/>
          </a:p>
          <a:p>
            <a:pPr algn="ctr">
              <a:buNone/>
              <a:defRPr/>
            </a:pPr>
            <a:r>
              <a:rPr lang="ru-RU" b="1" dirty="0" smtClean="0"/>
              <a:t>ЧЕЛОВЕЧЕСКИЙ ФАКТОР </a:t>
            </a:r>
          </a:p>
          <a:p>
            <a:pPr algn="ctr">
              <a:buNone/>
              <a:defRPr/>
            </a:pPr>
            <a:r>
              <a:rPr lang="ru-RU" b="1" dirty="0" smtClean="0"/>
              <a:t>КОНЦЕПЦИЯ</a:t>
            </a:r>
            <a:endParaRPr lang="ru-RU" dirty="0" smtClean="0"/>
          </a:p>
          <a:p>
            <a:pPr algn="ctr" eaLnBrk="1" hangingPunct="1">
              <a:buFontTx/>
              <a:buNone/>
              <a:defRPr/>
            </a:pPr>
            <a:r>
              <a:rPr lang="ru-RU" b="1" dirty="0" smtClean="0"/>
              <a:t>  "ВЕЧНОСТЬ  БЕСКОНЕЧНОСТИ«                                                               </a:t>
            </a:r>
            <a:r>
              <a:rPr lang="ru-RU" dirty="0" smtClean="0"/>
              <a:t>    </a:t>
            </a:r>
          </a:p>
          <a:p>
            <a:pPr>
              <a:buNone/>
            </a:pPr>
            <a:r>
              <a:rPr lang="ru-RU" dirty="0" smtClean="0"/>
              <a:t>                               Версия экономического права</a:t>
            </a:r>
          </a:p>
          <a:p>
            <a:pPr>
              <a:buNone/>
            </a:pPr>
            <a:r>
              <a:rPr lang="ru-RU" dirty="0" smtClean="0"/>
              <a:t>                                 </a:t>
            </a:r>
          </a:p>
          <a:p>
            <a:pPr>
              <a:buNone/>
            </a:pPr>
            <a:r>
              <a:rPr lang="ru-RU" dirty="0" smtClean="0"/>
              <a:t>                                            ИСТИНА</a:t>
            </a:r>
          </a:p>
          <a:p>
            <a:pPr>
              <a:buNone/>
            </a:pPr>
            <a:r>
              <a:rPr lang="ru-RU" dirty="0" smtClean="0"/>
              <a:t>                                           СОЗНАНИЕ</a:t>
            </a:r>
          </a:p>
          <a:p>
            <a:pPr>
              <a:buNone/>
            </a:pPr>
            <a:r>
              <a:rPr lang="ru-RU" dirty="0" smtClean="0"/>
              <a:t>                                  Версия Науки «Дек </a:t>
            </a:r>
            <a:r>
              <a:rPr lang="ru-RU" dirty="0" err="1" smtClean="0"/>
              <a:t>ис</a:t>
            </a:r>
            <a:r>
              <a:rPr lang="ru-RU" dirty="0" smtClean="0"/>
              <a:t>»</a:t>
            </a:r>
          </a:p>
          <a:p>
            <a:pPr>
              <a:buNone/>
            </a:pPr>
            <a:r>
              <a:rPr lang="ru-RU" dirty="0" smtClean="0"/>
              <a:t>                             система видов просвещения</a:t>
            </a:r>
          </a:p>
          <a:p>
            <a:pPr>
              <a:buNone/>
            </a:pPr>
            <a:r>
              <a:rPr lang="ru-RU" dirty="0" smtClean="0"/>
              <a:t>                                              образование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1"/>
          <p:cNvSpPr>
            <a:spLocks noChangeArrowheads="1"/>
          </p:cNvSpPr>
          <p:nvPr/>
        </p:nvSpPr>
        <p:spPr bwMode="auto">
          <a:xfrm>
            <a:off x="0" y="2143125"/>
            <a:ext cx="91440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 X ( Y ( A + B + C + D )) = NY , где:</a:t>
            </a:r>
            <a:endParaRPr lang="ru-RU"/>
          </a:p>
          <a:p>
            <a:r>
              <a:rPr lang="en-US" b="1"/>
              <a:t>X ( Y ( A + B + C + D )) = </a:t>
            </a:r>
            <a:r>
              <a:rPr lang="ru-RU" b="1"/>
              <a:t>ВВП    </a:t>
            </a:r>
            <a:endParaRPr lang="ru-RU"/>
          </a:p>
          <a:p>
            <a:r>
              <a:rPr lang="en-US" b="1"/>
              <a:t>NY</a:t>
            </a:r>
            <a:r>
              <a:rPr lang="ru-RU" b="1"/>
              <a:t> = ЧЕЛОВЕЧЕСКОЕ СЧАСТЬЕ</a:t>
            </a:r>
            <a:r>
              <a:rPr lang="en-US" b="1"/>
              <a:t> </a:t>
            </a:r>
            <a:endParaRPr lang="ru-RU"/>
          </a:p>
          <a:p>
            <a:r>
              <a:rPr lang="ru-RU" b="1"/>
              <a:t>= направление: здоровье, семейное счастье, успех</a:t>
            </a:r>
            <a:endParaRPr lang="ru-RU"/>
          </a:p>
          <a:p>
            <a:r>
              <a:rPr lang="en-US" b="1"/>
              <a:t>N - Программа "Социально - педагогический фактор "  Программы " Игрушка- философское понятие" ( экономический аспект) для Программы управленческого педагогического менеджмента "Профориентация с ранних лет до вузовской подготовки" Концепции "Детство",  " Теории семейного воспитания и образования"</a:t>
            </a:r>
            <a:endParaRPr lang="ru-RU"/>
          </a:p>
          <a:p>
            <a:r>
              <a:rPr lang="en-US" b="1"/>
              <a:t> NY -   педагогический стандарт - профессиональный уровень индивида (на основе образа  девочки, мальчика; образа педагога, методологического дизайна, художественных образов), стратегический, экономический, детский капитал на базе природного,человеческого и социального(человеческого), космического фактора</a:t>
            </a:r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357188"/>
            <a:ext cx="7772400" cy="5214937"/>
          </a:xfrm>
        </p:spPr>
        <p:txBody>
          <a:bodyPr/>
          <a:lstStyle/>
          <a:p>
            <a:pPr eaLnBrk="1" hangingPunct="1"/>
            <a:r>
              <a:rPr lang="ru-RU" sz="4000" smtClean="0"/>
              <a:t>3. Версия экономического права «Российская делегированная система права педагогического воздействия», переходящая в международное право «Этноделегированная система права педагогического воздействия»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sz="1800" smtClean="0"/>
              <a:t> Т Е З И С Ы</a:t>
            </a:r>
          </a:p>
          <a:p>
            <a:pPr eaLnBrk="1" hangingPunct="1">
              <a:buFontTx/>
              <a:buNone/>
            </a:pPr>
            <a:r>
              <a:rPr lang="ru-RU" sz="1800" smtClean="0"/>
              <a:t>                      Российской делегированной системы права</a:t>
            </a:r>
          </a:p>
          <a:p>
            <a:pPr eaLnBrk="1" hangingPunct="1">
              <a:buFontTx/>
              <a:buNone/>
            </a:pPr>
            <a:r>
              <a:rPr lang="ru-RU" sz="1800" smtClean="0"/>
              <a:t>                                 педагогического воздействия</a:t>
            </a:r>
          </a:p>
          <a:p>
            <a:pPr eaLnBrk="1" hangingPunct="1">
              <a:buFontTx/>
              <a:buNone/>
            </a:pPr>
            <a:r>
              <a:rPr lang="ru-RU" sz="1800" smtClean="0"/>
              <a:t> </a:t>
            </a:r>
          </a:p>
          <a:p>
            <a:pPr eaLnBrk="1" hangingPunct="1">
              <a:buFontTx/>
              <a:buNone/>
            </a:pPr>
            <a:r>
              <a:rPr lang="ru-RU" sz="1800" smtClean="0"/>
              <a:t> </a:t>
            </a:r>
          </a:p>
          <a:p>
            <a:pPr eaLnBrk="1" hangingPunct="1">
              <a:buFontTx/>
              <a:buNone/>
            </a:pPr>
            <a:r>
              <a:rPr lang="ru-RU" sz="1800" smtClean="0"/>
              <a:t>1  История возникновения права:</a:t>
            </a:r>
          </a:p>
          <a:p>
            <a:pPr eaLnBrk="1" hangingPunct="1">
              <a:buFontTx/>
              <a:buNone/>
            </a:pPr>
            <a:r>
              <a:rPr lang="ru-RU" sz="1800" smtClean="0"/>
              <a:t>                                основные этапы развития;</a:t>
            </a:r>
          </a:p>
          <a:p>
            <a:pPr eaLnBrk="1" hangingPunct="1">
              <a:buFontTx/>
              <a:buNone/>
            </a:pPr>
            <a:r>
              <a:rPr lang="ru-RU" sz="1800" smtClean="0"/>
              <a:t>                                человеческий фактор в развитии; </a:t>
            </a:r>
          </a:p>
          <a:p>
            <a:pPr lvl="1" eaLnBrk="1" hangingPunct="1">
              <a:buFontTx/>
              <a:buNone/>
            </a:pPr>
            <a:r>
              <a:rPr lang="ru-RU" sz="1800" smtClean="0"/>
              <a:t>1.1 изменение в направлении хозяйствования субъектов,</a:t>
            </a:r>
          </a:p>
          <a:p>
            <a:pPr lvl="1" eaLnBrk="1" hangingPunct="1">
              <a:buFontTx/>
              <a:buNone/>
            </a:pPr>
            <a:r>
              <a:rPr lang="ru-RU" sz="1800" smtClean="0"/>
              <a:t>1.2 система образования - идеальный способ формирования коллективного мышления, планетарного мышления ,</a:t>
            </a:r>
          </a:p>
          <a:p>
            <a:pPr lvl="1" eaLnBrk="1" hangingPunct="1">
              <a:buFontTx/>
              <a:buNone/>
            </a:pPr>
            <a:r>
              <a:rPr lang="ru-RU" sz="1800" smtClean="0"/>
              <a:t>1.3 человеческий фактор – воздействие среды на мышление индивида:</a:t>
            </a:r>
          </a:p>
          <a:p>
            <a:pPr eaLnBrk="1" hangingPunct="1">
              <a:buFontTx/>
              <a:buNone/>
            </a:pPr>
            <a:r>
              <a:rPr lang="ru-RU" sz="1800" smtClean="0"/>
              <a:t>1)производство.</a:t>
            </a:r>
          </a:p>
          <a:p>
            <a:pPr eaLnBrk="1" hangingPunct="1">
              <a:buFontTx/>
              <a:buNone/>
            </a:pPr>
            <a:r>
              <a:rPr lang="ru-RU" sz="1800" smtClean="0"/>
              <a:t>2)инфраструктура,</a:t>
            </a:r>
          </a:p>
          <a:p>
            <a:pPr eaLnBrk="1" hangingPunct="1">
              <a:buFontTx/>
              <a:buNone/>
            </a:pPr>
            <a:r>
              <a:rPr lang="ru-RU" sz="1800" smtClean="0"/>
              <a:t>3)образ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Содержимое 2"/>
          <p:cNvSpPr>
            <a:spLocks noGrp="1"/>
          </p:cNvSpPr>
          <p:nvPr>
            <p:ph idx="4294967295"/>
          </p:nvPr>
        </p:nvSpPr>
        <p:spPr>
          <a:xfrm>
            <a:off x="0" y="357188"/>
            <a:ext cx="8229600" cy="5768975"/>
          </a:xfrm>
        </p:spPr>
        <p:txBody>
          <a:bodyPr/>
          <a:lstStyle/>
          <a:p>
            <a:pPr eaLnBrk="1" hangingPunct="1"/>
            <a:endParaRPr lang="ru-RU" b="1" smtClean="0"/>
          </a:p>
          <a:p>
            <a:pPr eaLnBrk="1" hangingPunct="1">
              <a:buFontTx/>
              <a:buNone/>
            </a:pPr>
            <a:endParaRPr lang="ru-RU" b="1" smtClean="0"/>
          </a:p>
          <a:p>
            <a:pPr eaLnBrk="1" hangingPunct="1">
              <a:buFontTx/>
              <a:buNone/>
            </a:pPr>
            <a:r>
              <a:rPr lang="en-US" b="1" smtClean="0"/>
              <a:t>Экономический аспект- экономическое право, экономическая независимость , экономическая свобода, экономическая целесообразность. Формируется по вертикали и горизонтали власти, т. об. представляя интересы народа- демократию или власть народа </a:t>
            </a:r>
            <a:endParaRPr lang="ru-RU" smtClean="0"/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ru-RU" smtClean="0"/>
              <a:t>предмет </a:t>
            </a:r>
            <a:r>
              <a:rPr lang="ru-RU" b="1" smtClean="0"/>
              <a:t>АНАЛИЗА ДЕМОКРАТИЧЕСКОГО СПОСОБА РАЗВИТИЯ СВОБОДЫ СЛОВА ФИЛОСОФСКИХ КАТЕГОРИЙ  - "Конструктивизм в системе социально- экономических отношений"-  педагогический трименеджмент международной дипломатии ; </a:t>
            </a:r>
          </a:p>
          <a:p>
            <a:r>
              <a:rPr lang="ru-RU" sz="2800" b="1" smtClean="0"/>
              <a:t>ТРИМЕНЕДЖМЕНТ- динамика ФИ(формирование идеалов)- представление, формирование, поддержка, сохранение, развитие форм педагогической деятельности </a:t>
            </a:r>
            <a:endParaRPr lang="en-US" sz="2800" b="1" smtClean="0"/>
          </a:p>
          <a:p>
            <a:endParaRPr lang="ru-RU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СОЦИАЛЬНЫЙ РЕАЛИЗМ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"</a:t>
            </a:r>
            <a:r>
              <a:rPr lang="ru-RU" b="1" dirty="0"/>
              <a:t>Социальный реализм" в основе которого- советский, делегированный, </a:t>
            </a:r>
            <a:r>
              <a:rPr lang="ru-RU" b="1" dirty="0" err="1"/>
              <a:t>этноконцептуальный</a:t>
            </a:r>
            <a:r>
              <a:rPr lang="ru-RU" b="1" dirty="0"/>
              <a:t>  капитализм -  совет позиционирования, </a:t>
            </a:r>
            <a:r>
              <a:rPr lang="ru-RU" b="1" dirty="0" err="1"/>
              <a:t>оппозиционирования</a:t>
            </a:r>
            <a:r>
              <a:rPr lang="ru-RU" b="1" dirty="0"/>
              <a:t> новых общественных направлений; делегированный от индивида по вертикали и горизонтали в совет общественный, СМИ; капитал имущественных прав в систему общественных ценностей                                                                                                                                      СР или СДЭ капитализм- делегированный совет формирования имущественных прав ИНДИВИДА СТРАНЫ РОССИЯ ,.... региона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пес час (548x80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300" y="228600"/>
            <a:ext cx="43434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5000" y="242888"/>
            <a:ext cx="7772400" cy="1470422"/>
          </a:xfrm>
        </p:spPr>
        <p:txBody>
          <a:bodyPr/>
          <a:lstStyle/>
          <a:p>
            <a:r>
              <a:rPr lang="ru-RU"/>
              <a:t>ГРАДОБИОГРАФИЯ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691217" y="5049442"/>
            <a:ext cx="614468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tx2"/>
                </a:solidFill>
              </a:rPr>
              <a:t>г.Саратов</a:t>
            </a:r>
          </a:p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tx2"/>
                </a:solidFill>
              </a:rPr>
              <a:t>г.Ессентуки</a:t>
            </a:r>
          </a:p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tx2"/>
                </a:solidFill>
              </a:rPr>
              <a:t>1951 год - 2006 год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User\Desktop\2017\Фонд трименедж\Ф1. 0 вв проект Вб\00 обл НЭ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603448"/>
            <a:ext cx="5904656" cy="7920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847012" cy="3600450"/>
          </a:xfrm>
        </p:spPr>
        <p:txBody>
          <a:bodyPr/>
          <a:lstStyle/>
          <a:p>
            <a:pPr eaLnBrk="1" hangingPunct="1"/>
            <a:r>
              <a:rPr lang="en-US" b="1" smtClean="0"/>
              <a:t>КОНСТРУКТИВИЗМ </a:t>
            </a:r>
            <a:r>
              <a:rPr lang="ru-RU" b="1" smtClean="0"/>
              <a:t/>
            </a:r>
            <a:br>
              <a:rPr lang="ru-RU" b="1" smtClean="0"/>
            </a:br>
            <a:r>
              <a:rPr lang="en-US" b="1" smtClean="0"/>
              <a:t>В СИСТЕМЕ СОЦИАЛЬНО</a:t>
            </a:r>
            <a:r>
              <a:rPr lang="ru-RU" b="1" smtClean="0"/>
              <a:t>-</a:t>
            </a:r>
            <a:r>
              <a:rPr lang="en-US" b="1" smtClean="0"/>
              <a:t>ЭКОНОМИЧЕСКИХ ОТНОШЕНИЙ 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450" y="2681288"/>
            <a:ext cx="6769100" cy="4176712"/>
          </a:xfrm>
        </p:spPr>
        <p:txBody>
          <a:bodyPr>
            <a:normAutofit lnSpcReduction="10000"/>
          </a:bodyPr>
          <a:lstStyle/>
          <a:p>
            <a:endParaRPr lang="ru-RU" b="1" dirty="0" smtClean="0"/>
          </a:p>
          <a:p>
            <a:r>
              <a:rPr lang="ru-RU" b="1" dirty="0" smtClean="0"/>
              <a:t>ЛВ </a:t>
            </a:r>
            <a:r>
              <a:rPr lang="ru-RU" b="1" dirty="0" err="1" smtClean="0"/>
              <a:t>Волгунова</a:t>
            </a:r>
            <a:endParaRPr lang="ru-RU" b="1" dirty="0" smtClean="0"/>
          </a:p>
          <a:p>
            <a:r>
              <a:rPr lang="ru-RU" b="1" dirty="0" smtClean="0"/>
              <a:t>РОССИЯ</a:t>
            </a:r>
          </a:p>
          <a:p>
            <a:r>
              <a:rPr lang="ru-RU" b="1" dirty="0" smtClean="0"/>
              <a:t>Ставропольский край                   г Ессентуки                                              2008-2015гг </a:t>
            </a:r>
          </a:p>
          <a:p>
            <a:r>
              <a:rPr lang="ru-RU" b="1" dirty="0" smtClean="0"/>
              <a:t>ООО Малютка</a:t>
            </a:r>
          </a:p>
          <a:p>
            <a:r>
              <a:rPr lang="ru-RU" sz="2000" b="1" dirty="0" smtClean="0"/>
              <a:t>1993-2013гг</a:t>
            </a:r>
          </a:p>
          <a:p>
            <a:endParaRPr lang="ru-RU" b="1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Содержимое 1"/>
          <p:cNvSpPr>
            <a:spLocks noGrp="1"/>
          </p:cNvSpPr>
          <p:nvPr>
            <p:ph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/>
              <a:t>                             Проект                               </a:t>
            </a:r>
          </a:p>
          <a:p>
            <a:pPr>
              <a:buNone/>
            </a:pPr>
            <a:r>
              <a:rPr lang="ru-RU" sz="2400" b="1" dirty="0" smtClean="0"/>
              <a:t>                        международной дипломатии </a:t>
            </a:r>
          </a:p>
          <a:p>
            <a:pPr>
              <a:buNone/>
            </a:pPr>
            <a:r>
              <a:rPr lang="ru-RU" sz="2400" b="1" dirty="0" smtClean="0"/>
              <a:t>                     педагогического  </a:t>
            </a:r>
            <a:r>
              <a:rPr lang="ru-RU" sz="2400" b="1" dirty="0" err="1" smtClean="0"/>
              <a:t>трименеджмента</a:t>
            </a:r>
            <a:r>
              <a:rPr lang="ru-RU" sz="2400" b="1" dirty="0" smtClean="0"/>
              <a:t>    </a:t>
            </a:r>
          </a:p>
          <a:p>
            <a:pPr>
              <a:buNone/>
            </a:pPr>
            <a:r>
              <a:rPr lang="ru-RU" b="1" dirty="0" smtClean="0"/>
              <a:t>                «Вечность бесконечности»                                    </a:t>
            </a:r>
          </a:p>
          <a:p>
            <a:pPr>
              <a:buNone/>
            </a:pPr>
            <a:r>
              <a:rPr lang="ru-RU" sz="2400" b="1" dirty="0" smtClean="0"/>
              <a:t>                                         </a:t>
            </a:r>
            <a:r>
              <a:rPr lang="ru-RU" b="1" dirty="0" smtClean="0"/>
              <a:t>                                       </a:t>
            </a:r>
          </a:p>
          <a:p>
            <a:pPr>
              <a:buNone/>
            </a:pPr>
            <a:r>
              <a:rPr lang="ru-RU" sz="2400" b="1" dirty="0" smtClean="0"/>
              <a:t>                     художественного воздействия 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сознания на бессознательное «Я»  </a:t>
            </a:r>
          </a:p>
          <a:p>
            <a:pPr>
              <a:buNone/>
            </a:pPr>
            <a:r>
              <a:rPr lang="ru-RU" b="1" dirty="0" smtClean="0"/>
              <a:t>            «Созидание- разрушение»</a:t>
            </a:r>
          </a:p>
          <a:p>
            <a:pPr>
              <a:buNone/>
            </a:pPr>
            <a:r>
              <a:rPr lang="ru-RU" b="1" dirty="0" smtClean="0"/>
              <a:t>  </a:t>
            </a:r>
            <a:endParaRPr lang="ru-RU" sz="5200" b="1" dirty="0" smtClean="0"/>
          </a:p>
          <a:p>
            <a:pPr>
              <a:buNone/>
            </a:pPr>
            <a:r>
              <a:rPr lang="ru-RU" sz="5200" b="1" dirty="0" smtClean="0"/>
              <a:t>   «</a:t>
            </a:r>
            <a:r>
              <a:rPr lang="ru-RU" sz="5400" b="1" dirty="0" smtClean="0"/>
              <a:t>«ЭТИКА СОЗИДАНИЯ»-    «</a:t>
            </a:r>
            <a:r>
              <a:rPr lang="ru-RU" sz="5200" b="1" dirty="0" smtClean="0"/>
              <a:t>ЭСТЕТИКА СОЗЕРЦАНИЯ»»</a:t>
            </a:r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290775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ИСТИНА </a:t>
            </a:r>
            <a:br>
              <a:rPr lang="ru-RU" dirty="0" smtClean="0"/>
            </a:br>
            <a:r>
              <a:rPr lang="ru-RU" dirty="0" smtClean="0"/>
              <a:t>ТРЕТЬЕГО ТЫСЯЧЕЛЕТИЯ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4519" y="2852936"/>
            <a:ext cx="6419588" cy="36004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sz="4400" dirty="0" smtClean="0"/>
              <a:t>Человеческий фактор</a:t>
            </a:r>
          </a:p>
          <a:p>
            <a:r>
              <a:rPr lang="ru-RU" sz="4400" dirty="0" smtClean="0"/>
              <a:t>право</a:t>
            </a:r>
          </a:p>
          <a:p>
            <a:r>
              <a:rPr lang="ru-RU" sz="4400" dirty="0" smtClean="0"/>
              <a:t>«Конструктивизм- </a:t>
            </a:r>
            <a:r>
              <a:rPr lang="ru-RU" sz="4400" dirty="0" err="1" smtClean="0"/>
              <a:t>этноконцептуализм</a:t>
            </a:r>
            <a:r>
              <a:rPr lang="ru-RU" sz="4400" dirty="0" smtClean="0"/>
              <a:t>» </a:t>
            </a:r>
          </a:p>
          <a:p>
            <a:endParaRPr lang="ru-RU" dirty="0" smtClean="0"/>
          </a:p>
          <a:p>
            <a:r>
              <a:rPr lang="ru-RU" dirty="0" smtClean="0"/>
              <a:t>              </a:t>
            </a:r>
          </a:p>
          <a:p>
            <a:r>
              <a:rPr lang="ru-RU" dirty="0" smtClean="0"/>
              <a:t>  Россия                                                               </a:t>
            </a:r>
          </a:p>
          <a:p>
            <a:r>
              <a:rPr lang="ru-RU" dirty="0" smtClean="0"/>
              <a:t>       Ставропольский край </a:t>
            </a:r>
          </a:p>
          <a:p>
            <a:r>
              <a:rPr lang="ru-RU" dirty="0" smtClean="0"/>
              <a:t>       г Ессентуки                                                            </a:t>
            </a:r>
          </a:p>
          <a:p>
            <a:r>
              <a:rPr lang="ru-RU" dirty="0" smtClean="0"/>
              <a:t>ООО Малютка 1993-2013гг</a:t>
            </a:r>
          </a:p>
          <a:p>
            <a:r>
              <a:rPr lang="ru-RU" dirty="0" smtClean="0"/>
              <a:t> 2016г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332656"/>
            <a:ext cx="6444208" cy="3528392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/>
              <a:t>ЧЕЛОВЕЧЕСКИЙ ФАКТОР </a:t>
            </a:r>
            <a:r>
              <a:rPr lang="ru-RU" sz="2200" b="1" dirty="0" smtClean="0"/>
              <a:t>(формы):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 smtClean="0"/>
              <a:t> </a:t>
            </a:r>
            <a:r>
              <a:rPr lang="en-US" dirty="0" smtClean="0"/>
              <a:t>               </a:t>
            </a:r>
            <a:r>
              <a:rPr lang="ru-RU" dirty="0" smtClean="0"/>
              <a:t>  1- представление, </a:t>
            </a:r>
            <a:br>
              <a:rPr lang="ru-RU" dirty="0" smtClean="0"/>
            </a:br>
            <a:r>
              <a:rPr lang="ru-RU" dirty="0" smtClean="0"/>
              <a:t>2- формирование, </a:t>
            </a:r>
            <a:br>
              <a:rPr lang="ru-RU" dirty="0" smtClean="0"/>
            </a:br>
            <a:r>
              <a:rPr lang="ru-RU" dirty="0" smtClean="0"/>
              <a:t>3- поддержка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4- СОХРАНЕНИЕ</a:t>
            </a:r>
            <a:br>
              <a:rPr lang="ru-RU" dirty="0" smtClean="0"/>
            </a:br>
            <a:r>
              <a:rPr lang="ru-RU" dirty="0" smtClean="0"/>
              <a:t>5- развитие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61048"/>
            <a:ext cx="8291264" cy="2996952"/>
          </a:xfrm>
        </p:spPr>
        <p:txBody>
          <a:bodyPr/>
          <a:lstStyle/>
          <a:p>
            <a:r>
              <a:rPr lang="ru-RU" b="1" dirty="0"/>
              <a:t>Истина- здравоохранительный аспект,  вектор развития  в области права науки, искусства, </a:t>
            </a:r>
            <a:r>
              <a:rPr lang="ru-RU" b="1" dirty="0" smtClean="0"/>
              <a:t>ПРОСВЕЩЕНИЯ </a:t>
            </a:r>
            <a:endParaRPr lang="ru-RU" b="1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1148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ИСТИНА ТРЕТЬЕГО ТЫСЯЧЕЛЕТИЯ</a:t>
            </a:r>
            <a:br>
              <a:rPr lang="ru-RU" dirty="0" smtClean="0"/>
            </a:br>
            <a:r>
              <a:rPr lang="ru-RU" dirty="0" smtClean="0"/>
              <a:t>Человеческий фактор (1-5 форм)</a:t>
            </a:r>
            <a:br>
              <a:rPr lang="ru-RU" dirty="0" smtClean="0"/>
            </a:br>
            <a:r>
              <a:rPr lang="ru-RU" dirty="0" smtClean="0"/>
              <a:t>Право ПРОСВЕЩЕНИЯ </a:t>
            </a:r>
            <a:br>
              <a:rPr lang="ru-RU" dirty="0" smtClean="0"/>
            </a:br>
            <a:r>
              <a:rPr lang="ru-RU" dirty="0" smtClean="0"/>
              <a:t>культурного педагогического наследия  </a:t>
            </a:r>
            <a:r>
              <a:rPr lang="ru-RU" sz="3600" dirty="0" smtClean="0"/>
              <a:t>динамики </a:t>
            </a:r>
            <a:r>
              <a:rPr lang="ru-RU" sz="3600" dirty="0" err="1" smtClean="0"/>
              <a:t>трименеджмента</a:t>
            </a:r>
            <a:r>
              <a:rPr lang="ru-RU" sz="3600" dirty="0" smtClean="0"/>
              <a:t> и маркетинга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«Конструктивизм- </a:t>
            </a:r>
            <a:r>
              <a:rPr lang="ru-RU" dirty="0" err="1" smtClean="0"/>
              <a:t>этноконцептуализм</a:t>
            </a:r>
            <a:r>
              <a:rPr lang="ru-RU" dirty="0" smtClean="0"/>
              <a:t> » </a:t>
            </a:r>
            <a:r>
              <a:rPr lang="ru-RU" sz="6000" dirty="0" smtClean="0"/>
              <a:t>на предмет здравоохранения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r>
              <a:rPr lang="ru-RU" dirty="0" smtClean="0"/>
              <a:t>Здравоохранение- «Сознание»</a:t>
            </a:r>
            <a:br>
              <a:rPr lang="ru-RU" dirty="0" smtClean="0"/>
            </a:br>
            <a:r>
              <a:rPr lang="ru-RU" dirty="0" smtClean="0"/>
              <a:t>Просвещение</a:t>
            </a:r>
            <a:br>
              <a:rPr lang="ru-RU" dirty="0" smtClean="0"/>
            </a:br>
            <a:r>
              <a:rPr lang="ru-RU" dirty="0" smtClean="0"/>
              <a:t> «Планетарное сознание»</a:t>
            </a:r>
            <a:br>
              <a:rPr lang="ru-RU" dirty="0" smtClean="0"/>
            </a:br>
            <a:r>
              <a:rPr lang="ru-RU" dirty="0" smtClean="0"/>
              <a:t>  Культура            «Геополитическое сознание»</a:t>
            </a:r>
            <a:br>
              <a:rPr lang="ru-RU" dirty="0" smtClean="0"/>
            </a:br>
            <a:r>
              <a:rPr lang="ru-RU" dirty="0" smtClean="0"/>
              <a:t>НАУКА </a:t>
            </a:r>
            <a:br>
              <a:rPr lang="ru-RU" dirty="0" smtClean="0"/>
            </a:br>
            <a:r>
              <a:rPr lang="ru-RU" dirty="0" smtClean="0"/>
              <a:t>«Космополитическое подсознание»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618</Words>
  <Application>Microsoft Office PowerPoint</Application>
  <PresentationFormat>Экран (4:3)</PresentationFormat>
  <Paragraphs>123</Paragraphs>
  <Slides>28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Объект упаковщика для оболочки</vt:lpstr>
      <vt:lpstr>НЭМ</vt:lpstr>
      <vt:lpstr>Слайд 2</vt:lpstr>
      <vt:lpstr>Слайд 3</vt:lpstr>
      <vt:lpstr>КОНСТРУКТИВИЗМ  В СИСТЕМЕ СОЦИАЛЬНО-ЭКОНОМИЧЕСКИХ ОТНОШЕНИЙ  </vt:lpstr>
      <vt:lpstr>Слайд 5</vt:lpstr>
      <vt:lpstr> ИСТИНА  ТРЕТЬЕГО ТЫСЯЧЕЛЕТИЯ</vt:lpstr>
      <vt:lpstr>ЧЕЛОВЕЧЕСКИЙ ФАКТОР (формы):                    1- представление,  2- формирование,  3- поддержка    4- СОХРАНЕНИЕ 5- развитие</vt:lpstr>
      <vt:lpstr>ИСТИНА ТРЕТЬЕГО ТЫСЯЧЕЛЕТИЯ Человеческий фактор (1-5 форм) Право ПРОСВЕЩЕНИЯ  культурного педагогического наследия  динамики трименеджмента и маркетинга  «Конструктивизм- этноконцептуализм » на предмет здравоохранения    </vt:lpstr>
      <vt:lpstr>Здравоохранение- «Сознание» Просвещение  «Планетарное сознание»   Культура            «Геополитическое сознание» НАУКА  «Космополитическое подсознание»</vt:lpstr>
      <vt:lpstr>НЭМ</vt:lpstr>
      <vt:lpstr>Слайд 11</vt:lpstr>
      <vt:lpstr>Слайд 12</vt:lpstr>
      <vt:lpstr>Слайд 13</vt:lpstr>
      <vt:lpstr>Слайд 14</vt:lpstr>
      <vt:lpstr>Слайд 15</vt:lpstr>
      <vt:lpstr>Модель налогооблагаемой базы.      Аспект воздействия</vt:lpstr>
      <vt:lpstr>Слайд 17</vt:lpstr>
      <vt:lpstr>Слайд 18</vt:lpstr>
      <vt:lpstr>Слайд 19</vt:lpstr>
      <vt:lpstr>Слайд 20</vt:lpstr>
      <vt:lpstr>Слайд 21</vt:lpstr>
      <vt:lpstr>3. Версия экономического права «Российская делегированная система права педагогического воздействия», переходящая в международное право «Этноделегированная система права педагогического воздействия»</vt:lpstr>
      <vt:lpstr>Слайд 23</vt:lpstr>
      <vt:lpstr>Слайд 24</vt:lpstr>
      <vt:lpstr>Слайд 25</vt:lpstr>
      <vt:lpstr>СОЦИАЛЬНЫЙ РЕАЛИЗМ</vt:lpstr>
      <vt:lpstr>Слайд 27</vt:lpstr>
      <vt:lpstr>ГРАДОБИОГРАФИЯ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НЭМ</dc:title>
  <dc:creator>User</dc:creator>
  <cp:lastModifiedBy>User</cp:lastModifiedBy>
  <cp:revision>25</cp:revision>
  <dcterms:created xsi:type="dcterms:W3CDTF">2017-08-27T01:55:38Z</dcterms:created>
  <dcterms:modified xsi:type="dcterms:W3CDTF">2019-06-03T03:02:55Z</dcterms:modified>
</cp:coreProperties>
</file>